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333" r:id="rId3"/>
    <p:sldId id="334" r:id="rId4"/>
    <p:sldId id="257" r:id="rId5"/>
    <p:sldId id="336" r:id="rId6"/>
    <p:sldId id="285" r:id="rId7"/>
    <p:sldId id="263" r:id="rId8"/>
    <p:sldId id="335" r:id="rId9"/>
    <p:sldId id="337" r:id="rId10"/>
    <p:sldId id="338" r:id="rId11"/>
    <p:sldId id="299" r:id="rId12"/>
    <p:sldId id="327" r:id="rId13"/>
    <p:sldId id="328" r:id="rId14"/>
    <p:sldId id="329" r:id="rId15"/>
    <p:sldId id="319" r:id="rId16"/>
    <p:sldId id="339" r:id="rId17"/>
    <p:sldId id="320" r:id="rId18"/>
    <p:sldId id="321" r:id="rId19"/>
    <p:sldId id="340" r:id="rId20"/>
    <p:sldId id="341" r:id="rId21"/>
    <p:sldId id="296" r:id="rId22"/>
    <p:sldId id="258" r:id="rId23"/>
    <p:sldId id="342" r:id="rId24"/>
    <p:sldId id="262" r:id="rId25"/>
    <p:sldId id="273" r:id="rId26"/>
    <p:sldId id="277" r:id="rId27"/>
    <p:sldId id="343" r:id="rId28"/>
    <p:sldId id="344" r:id="rId29"/>
    <p:sldId id="345" r:id="rId30"/>
    <p:sldId id="347" r:id="rId31"/>
    <p:sldId id="348" r:id="rId32"/>
    <p:sldId id="349" r:id="rId33"/>
    <p:sldId id="264" r:id="rId34"/>
    <p:sldId id="265" r:id="rId35"/>
    <p:sldId id="350" r:id="rId36"/>
    <p:sldId id="351" r:id="rId37"/>
    <p:sldId id="270" r:id="rId38"/>
    <p:sldId id="268" r:id="rId39"/>
    <p:sldId id="271" r:id="rId40"/>
    <p:sldId id="272" r:id="rId41"/>
    <p:sldId id="274" r:id="rId42"/>
    <p:sldId id="275" r:id="rId43"/>
    <p:sldId id="276" r:id="rId44"/>
    <p:sldId id="280" r:id="rId45"/>
    <p:sldId id="297" r:id="rId46"/>
    <p:sldId id="281" r:id="rId47"/>
    <p:sldId id="304" r:id="rId48"/>
    <p:sldId id="305" r:id="rId49"/>
    <p:sldId id="306" r:id="rId50"/>
    <p:sldId id="307" r:id="rId51"/>
    <p:sldId id="309" r:id="rId52"/>
    <p:sldId id="311" r:id="rId53"/>
    <p:sldId id="313" r:id="rId54"/>
    <p:sldId id="314" r:id="rId55"/>
    <p:sldId id="315" r:id="rId56"/>
    <p:sldId id="298" r:id="rId57"/>
    <p:sldId id="317" r:id="rId58"/>
    <p:sldId id="318" r:id="rId59"/>
    <p:sldId id="323" r:id="rId60"/>
    <p:sldId id="322" r:id="rId61"/>
    <p:sldId id="324" r:id="rId62"/>
    <p:sldId id="325" r:id="rId63"/>
    <p:sldId id="326" r:id="rId64"/>
    <p:sldId id="316" r:id="rId65"/>
    <p:sldId id="330" r:id="rId66"/>
    <p:sldId id="300" r:id="rId67"/>
    <p:sldId id="301" r:id="rId68"/>
    <p:sldId id="303" r:id="rId69"/>
    <p:sldId id="302" r:id="rId70"/>
    <p:sldId id="295" r:id="rId71"/>
    <p:sldId id="282" r:id="rId72"/>
    <p:sldId id="286" r:id="rId73"/>
    <p:sldId id="287" r:id="rId74"/>
    <p:sldId id="283" r:id="rId75"/>
    <p:sldId id="284" r:id="rId76"/>
    <p:sldId id="288" r:id="rId77"/>
    <p:sldId id="289" r:id="rId78"/>
    <p:sldId id="290" r:id="rId79"/>
    <p:sldId id="291" r:id="rId80"/>
    <p:sldId id="293" r:id="rId81"/>
    <p:sldId id="29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0"/>
    <p:restoredTop sz="94780"/>
  </p:normalViewPr>
  <p:slideViewPr>
    <p:cSldViewPr snapToGrid="0" snapToObjects="1">
      <p:cViewPr varScale="1">
        <p:scale>
          <a:sx n="87" d="100"/>
          <a:sy n="87" d="100"/>
        </p:scale>
        <p:origin x="27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3AA-2F59-A840-A3A5-F09840E6F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3CCC8-207E-C54E-860C-9F436AF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6B210-77C0-2346-A45D-6000CAF6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B1C6-BF6A-BC47-9574-3F2AE6D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9CADA-CFAC-0D45-A5A3-28EC056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F0B9-5DB9-5B42-B1F5-56F76C89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DB62-7588-D146-9063-674AD0130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D351-64EF-494D-9108-41A00518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09F9-74FD-0245-9A1B-B5512255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54C6-B80A-E045-8059-B703859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4FB71-24C8-154B-A915-6DEB818D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15E3A-1628-6E46-9FF5-392319B88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734F-46BE-B64F-B379-6F1F114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AA9F-F624-AB46-BE9E-50B4A14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444B-4461-E84D-AFB8-4DC3C1ED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90"/>
            <a:ext cx="10515600" cy="4937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9CEE60-E735-A646-BD9A-C0BFB6F9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1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3413-743A-1C4E-8256-CC95839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3AFD-B5C9-2943-8596-81B32444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0293-0A25-8E47-AA05-9DE24D1C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DF6-E926-0A40-ABD5-57095D37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FF26-69AE-5641-B950-6C740F0F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089CE-8BCD-3447-B03F-49DB2B5BB07E}"/>
              </a:ext>
            </a:extLst>
          </p:cNvPr>
          <p:cNvSpPr txBox="1"/>
          <p:nvPr userDrawn="1"/>
        </p:nvSpPr>
        <p:spPr>
          <a:xfrm>
            <a:off x="4948518" y="1011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604ACB-7A1D-F74A-8841-8E268FADA17F}"/>
              </a:ext>
            </a:extLst>
          </p:cNvPr>
          <p:cNvCxnSpPr/>
          <p:nvPr userDrawn="1"/>
        </p:nvCxnSpPr>
        <p:spPr>
          <a:xfrm>
            <a:off x="419549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1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9023-452B-8B46-B23D-47DE78A5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A1F2-0A78-C64F-8450-5B8F352A4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73C1-B4A6-0E48-B4B0-FE62982F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1B19-86C8-274B-B791-F3C0823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73F1-8DF6-8A46-93B2-02F8956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8CC7-4403-4B4A-82F3-35435FAF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2FE4-3FAE-B540-9FFA-83ECE77F6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E504-D79F-E440-A0B0-D83B4A39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E0D8B-F5D4-CF4E-83DE-09ACADE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4F391-3993-D448-852C-48AAFEE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BB196-2192-0648-9FCC-39640741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7DE-C74A-ED4F-9D71-77DED7A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02BC0-49A3-444D-B259-116DBA5D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B3ECE-2043-A343-822C-309A5AB24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FA6F-03AE-4447-9F9D-7550FFF9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A236C-AC5E-3E45-8875-32A9F622F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B9FB1-36FC-434D-B6CA-A89BDCEF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DD8AB-BF16-3649-AE99-1A5E1F8B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76E5C-8E6D-9C44-AF41-9DEA83E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FE25-06C9-2C45-B5CC-5E4D77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EE61-F8C3-C449-A85F-C2538395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518E4-3AA4-7A43-A433-635F14C0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3FF0-1916-5449-9383-2975DB63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4826C-7769-D84D-A831-E479B4C0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706E-1C6E-164A-9FEA-CE5AFBA7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6D86-BE6E-3B4F-86FC-3D474957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115-2E56-4C48-9E7A-27ED7B7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2C26-AFB3-A342-96BC-8430C6E8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1784-D4B2-164B-B41A-3B2565E2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6031-6DA3-0146-BF5F-3A9209F6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065A8-DC6C-8347-9E6D-2079B7F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BAC4-53A6-0B49-BED1-0C762DCF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7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9B89-F62D-DD4D-B982-A55034B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4D63C-234B-AF44-81A2-2D03FDE32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457F-14A4-9944-B3D9-ACA0BEC15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4BC7B-8C66-3C40-8CC1-44E4EB20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5DDC-36B8-D247-8637-6D2200A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396CC-867E-D741-8AD4-36AE12F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55557-7207-7B41-82DE-8AEAA2B7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D907-77F3-F647-B761-5E1704AE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79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0E3-380C-7040-8077-6FCF5754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6E4DF-FC45-6849-BDF3-3B087DA84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C9A7-459B-7344-8637-23B82E413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abstraction in compositionality in human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ED3-61E9-2742-B7CC-1D59DEC9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How do we measure abstraction and compositionality in neural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CA35-9BA1-A14D-A03E-105E7A8E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26" y="1406521"/>
            <a:ext cx="36449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D0D7-1117-F044-B490-4F6155931721}"/>
              </a:ext>
            </a:extLst>
          </p:cNvPr>
          <p:cNvSpPr txBox="1"/>
          <p:nvPr/>
        </p:nvSpPr>
        <p:spPr>
          <a:xfrm>
            <a:off x="324465" y="643029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Bernardi</a:t>
            </a:r>
            <a:r>
              <a:rPr lang="en-US" dirty="0"/>
              <a:t> et al. (2020) </a:t>
            </a:r>
            <a:r>
              <a:rPr lang="en-US" i="1" dirty="0"/>
              <a:t>Cell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AA3DA-15B6-7146-A816-78972416E105}"/>
              </a:ext>
            </a:extLst>
          </p:cNvPr>
          <p:cNvSpPr txBox="1"/>
          <p:nvPr/>
        </p:nvSpPr>
        <p:spPr>
          <a:xfrm>
            <a:off x="511779" y="4962521"/>
            <a:ext cx="1133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we’re interested in seeing how generalizable a decoder for context (i.e., the blue dots) are, we evaluate the similarity of angles between decoders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compare the cosine (dot product) between the purple and pink vectors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10B14-9117-CE41-8C7C-45C5E4161DDD}"/>
              </a:ext>
            </a:extLst>
          </p:cNvPr>
          <p:cNvSpPr/>
          <p:nvPr/>
        </p:nvSpPr>
        <p:spPr>
          <a:xfrm>
            <a:off x="3816516" y="1099067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Calculating the parallelism score (PS)</a:t>
            </a:r>
          </a:p>
        </p:txBody>
      </p:sp>
    </p:spTree>
    <p:extLst>
      <p:ext uri="{BB962C8B-B14F-4D97-AF65-F5344CB8AC3E}">
        <p14:creationId xmlns:p14="http://schemas.microsoft.com/office/powerpoint/2010/main" val="8695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895989"/>
          </a:xfrm>
        </p:spPr>
        <p:txBody>
          <a:bodyPr>
            <a:normAutofit/>
          </a:bodyPr>
          <a:lstStyle/>
          <a:p>
            <a:r>
              <a:rPr lang="en-US" sz="3200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737"/>
            <a:ext cx="12192000" cy="69317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Logic rule CCGP – </a:t>
            </a:r>
            <a:r>
              <a:rPr lang="en-US" sz="3200" i="1" dirty="0"/>
              <a:t>statistical significance assessed using alpha=0.05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7FF4-C456-F84E-90A8-D13128AB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426563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6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82717-49BB-B545-87C8-DC40C557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447858"/>
            <a:ext cx="7338434" cy="51525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EBF51A-C748-2E41-80D0-1E43E22E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737"/>
            <a:ext cx="12192000" cy="69317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Sensory rule CCGP – </a:t>
            </a:r>
            <a:r>
              <a:rPr lang="en-US" sz="3200" i="1" dirty="0"/>
              <a:t>statistical significance assessed using alpha=0.05 on shuffled data</a:t>
            </a:r>
          </a:p>
        </p:txBody>
      </p:sp>
    </p:spTree>
    <p:extLst>
      <p:ext uri="{BB962C8B-B14F-4D97-AF65-F5344CB8AC3E}">
        <p14:creationId xmlns:p14="http://schemas.microsoft.com/office/powerpoint/2010/main" val="414523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21D47-BF6F-C84F-970B-C39E4260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40" y="1705484"/>
            <a:ext cx="7412119" cy="51525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90BB42-E7E3-8547-B8D5-1F36795A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2737"/>
            <a:ext cx="12192000" cy="69317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Motor rule decoding – </a:t>
            </a:r>
            <a:r>
              <a:rPr lang="en-US" sz="3200" i="1" dirty="0"/>
              <a:t>statistical significance assessed using alpha&lt;0.05 on shuffled data</a:t>
            </a:r>
          </a:p>
        </p:txBody>
      </p:sp>
    </p:spTree>
    <p:extLst>
      <p:ext uri="{BB962C8B-B14F-4D97-AF65-F5344CB8AC3E}">
        <p14:creationId xmlns:p14="http://schemas.microsoft.com/office/powerpoint/2010/main" val="268301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46194" cy="1002890"/>
          </a:xfrm>
        </p:spPr>
        <p:txBody>
          <a:bodyPr>
            <a:normAutofit/>
          </a:bodyPr>
          <a:lstStyle/>
          <a:p>
            <a:r>
              <a:rPr lang="en-US" sz="3200" dirty="0"/>
              <a:t>Logic rule parallelism – </a:t>
            </a:r>
            <a:r>
              <a:rPr lang="en-US" sz="3200" i="1" dirty="0"/>
              <a:t>statistical significance assessed using alpha=0.05 on shuffled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141507"/>
            <a:ext cx="6671304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23A5-B3F9-964A-ADA8-805E76316553}"/>
              </a:ext>
            </a:extLst>
          </p:cNvPr>
          <p:cNvSpPr txBox="1"/>
          <p:nvPr/>
        </p:nvSpPr>
        <p:spPr>
          <a:xfrm>
            <a:off x="3315928" y="5825612"/>
            <a:ext cx="556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logic rules are lie mostly in frontoparietal ”task positive regions”</a:t>
            </a:r>
          </a:p>
        </p:txBody>
      </p:sp>
    </p:spTree>
    <p:extLst>
      <p:ext uri="{BB962C8B-B14F-4D97-AF65-F5344CB8AC3E}">
        <p14:creationId xmlns:p14="http://schemas.microsoft.com/office/powerpoint/2010/main" val="78419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A785-BFDB-8F46-9FD3-C1736345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Reference of what functional networks organization in the human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D3B6-C4B2-7C4C-90C2-DB9F5C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450985"/>
            <a:ext cx="11083636" cy="30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2890"/>
          </a:xfrm>
        </p:spPr>
        <p:txBody>
          <a:bodyPr>
            <a:normAutofit/>
          </a:bodyPr>
          <a:lstStyle/>
          <a:p>
            <a:r>
              <a:rPr lang="en-US" sz="3000" dirty="0"/>
              <a:t>Sensory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3" y="1163331"/>
            <a:ext cx="7338434" cy="515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7BF54-04C9-2343-89D4-F26C18A8BBAC}"/>
              </a:ext>
            </a:extLst>
          </p:cNvPr>
          <p:cNvSpPr txBox="1"/>
          <p:nvPr/>
        </p:nvSpPr>
        <p:spPr>
          <a:xfrm>
            <a:off x="3315929" y="1386348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sensory rules are lie mostly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337957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3394"/>
          </a:xfrm>
        </p:spPr>
        <p:txBody>
          <a:bodyPr>
            <a:normAutofit/>
          </a:bodyPr>
          <a:lstStyle/>
          <a:p>
            <a:r>
              <a:rPr lang="en-US" sz="3000" dirty="0"/>
              <a:t>Motor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8" y="1149686"/>
            <a:ext cx="6671304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3105B-D02C-CA43-8D37-E92ED98E757F}"/>
              </a:ext>
            </a:extLst>
          </p:cNvPr>
          <p:cNvSpPr txBox="1"/>
          <p:nvPr/>
        </p:nvSpPr>
        <p:spPr>
          <a:xfrm>
            <a:off x="3433916" y="5934670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motor rules are mostly lie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111203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FA-7B8A-5146-A6ED-F4F77F76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about the overall degree of parallelism per rule domain?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D891A-3C7B-4344-8DA7-205A07E4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415845"/>
            <a:ext cx="5816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28327-F9C2-1647-BFAB-0DACB334C672}"/>
              </a:ext>
            </a:extLst>
          </p:cNvPr>
          <p:cNvSpPr txBox="1"/>
          <p:nvPr/>
        </p:nvSpPr>
        <p:spPr>
          <a:xfrm>
            <a:off x="706692" y="5758933"/>
            <a:ext cx="1112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Sensory rules appears to have an intrinsically lower parallelism score relative to other rule domains</a:t>
            </a:r>
          </a:p>
          <a:p>
            <a:endParaRPr lang="en-US" b="1" i="1" dirty="0"/>
          </a:p>
          <a:p>
            <a:r>
              <a:rPr lang="en-US" b="1" i="1" dirty="0"/>
              <a:t>Is this due to the data, or a function of the task?</a:t>
            </a:r>
          </a:p>
        </p:txBody>
      </p:sp>
    </p:spTree>
    <p:extLst>
      <p:ext uri="{BB962C8B-B14F-4D97-AF65-F5344CB8AC3E}">
        <p14:creationId xmlns:p14="http://schemas.microsoft.com/office/powerpoint/2010/main" val="330212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8CBD-44E7-9F4A-A79F-CE9B85A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internal representations are useful for compositional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5227-8B93-CF45-A212-D6FE0F68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079683"/>
          </a:xfrm>
        </p:spPr>
        <p:txBody>
          <a:bodyPr/>
          <a:lstStyle/>
          <a:p>
            <a:r>
              <a:rPr lang="en-US" dirty="0"/>
              <a:t>Shattering dimensionality versus generalizability/abstraction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F555D9-6028-2745-AEE1-E55CAB85753A}"/>
              </a:ext>
            </a:extLst>
          </p:cNvPr>
          <p:cNvCxnSpPr/>
          <p:nvPr/>
        </p:nvCxnSpPr>
        <p:spPr>
          <a:xfrm>
            <a:off x="344245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E28B98-21DD-444A-B6D0-C5EF1175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77" b="51211"/>
          <a:stretch/>
        </p:blipFill>
        <p:spPr>
          <a:xfrm>
            <a:off x="2281428" y="1630467"/>
            <a:ext cx="6787268" cy="2285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E35E7-AD92-B643-AEA4-8E0C1625A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40" r="-277" b="258"/>
          <a:stretch/>
        </p:blipFill>
        <p:spPr>
          <a:xfrm>
            <a:off x="2281428" y="3915785"/>
            <a:ext cx="6787268" cy="2388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13EF7-E92F-074D-B9F1-44830E420746}"/>
              </a:ext>
            </a:extLst>
          </p:cNvPr>
          <p:cNvSpPr txBox="1"/>
          <p:nvPr/>
        </p:nvSpPr>
        <p:spPr>
          <a:xfrm>
            <a:off x="1691589" y="6340818"/>
            <a:ext cx="880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 shattering dimensionality –&gt; not ideal for generalizability to new contexts</a:t>
            </a:r>
          </a:p>
        </p:txBody>
      </p:sp>
    </p:spTree>
    <p:extLst>
      <p:ext uri="{BB962C8B-B14F-4D97-AF65-F5344CB8AC3E}">
        <p14:creationId xmlns:p14="http://schemas.microsoft.com/office/powerpoint/2010/main" val="406886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</a:t>
            </a:r>
            <a:r>
              <a:rPr lang="en-US" b="1" u="sng" dirty="0"/>
              <a:t>ANN modeling results</a:t>
            </a:r>
          </a:p>
          <a:p>
            <a:pPr lvl="1"/>
            <a:r>
              <a:rPr lang="en-US" b="1" u="sng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70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1123814"/>
            <a:ext cx="3649006" cy="566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3577"/>
          </a:xfrm>
        </p:spPr>
        <p:txBody>
          <a:bodyPr>
            <a:normAutofit/>
          </a:bodyPr>
          <a:lstStyle/>
          <a:p>
            <a:r>
              <a:rPr lang="en-US" sz="3200" dirty="0"/>
              <a:t>Model architecture – simple feedforward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30504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415762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264765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8373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Force an ANN to learn compositionally through training on primitive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C-PRO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compositional behavior on a network trained on 4 tasks with pretraining (on compositional primitives) and without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ANN pretraining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pPr lvl="2"/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both networks: Train on 4 practiced tasks (like human experiment)</a:t>
            </a:r>
          </a:p>
        </p:txBody>
      </p:sp>
    </p:spTree>
    <p:extLst>
      <p:ext uri="{BB962C8B-B14F-4D97-AF65-F5344CB8AC3E}">
        <p14:creationId xmlns:p14="http://schemas.microsoft.com/office/powerpoint/2010/main" val="11659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with pretraining on primitive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5E17C-87DF-BE42-93C9-F18CBFF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17" y="1190232"/>
            <a:ext cx="7791638" cy="56677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generalize and learn new tasks</a:t>
            </a:r>
          </a:p>
        </p:txBody>
      </p:sp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84634"/>
          </a:xfrm>
        </p:spPr>
        <p:txBody>
          <a:bodyPr>
            <a:normAutofit/>
          </a:bodyPr>
          <a:lstStyle/>
          <a:p>
            <a:r>
              <a:rPr lang="en-US" sz="2800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995"/>
            <a:ext cx="10515600" cy="507968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385450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99384"/>
          </a:xfrm>
        </p:spPr>
        <p:txBody>
          <a:bodyPr/>
          <a:lstStyle/>
          <a:p>
            <a:r>
              <a:rPr lang="en-US" dirty="0"/>
              <a:t>Training on negations </a:t>
            </a:r>
            <a:r>
              <a:rPr lang="en-US" i="1" dirty="0"/>
              <a:t>only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064181" cy="99938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on negations </a:t>
            </a:r>
            <a:r>
              <a:rPr lang="en-US" i="1" dirty="0"/>
              <a:t>and </a:t>
            </a:r>
            <a:r>
              <a:rPr lang="en-US" dirty="0"/>
              <a:t>affirmative tasks equally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475243" y="5874478"/>
            <a:ext cx="1145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Equal training on both affirmative and negative versions of the primitive task enable zero-shot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Illustrates systematicity (ability to re-use 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Productivity (though only of depth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2B746-CEC4-4146-A325-15A4015E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9" y="1282784"/>
            <a:ext cx="5853973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C7B24-E6E3-A843-A169-651AFEAC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35" y="1351057"/>
            <a:ext cx="5726545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89-422D-7D4A-83A5-50990C83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are compositional representations in the human brain formatted?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3613-8F44-1C4C-A192-757E9AE3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 shattering dimensionality vs. abstract format?</a:t>
            </a:r>
          </a:p>
          <a:p>
            <a:endParaRPr lang="en-US" dirty="0"/>
          </a:p>
          <a:p>
            <a:r>
              <a:rPr lang="en-US" dirty="0"/>
              <a:t>Previous work has shown: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Compositional codes in human prefrontal cortex (</a:t>
            </a:r>
            <a:r>
              <a:rPr lang="en-US" dirty="0" err="1"/>
              <a:t>Reverberi</a:t>
            </a:r>
            <a:r>
              <a:rPr lang="en-US" dirty="0"/>
              <a:t> et al. 2012)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Abstract codes in non-human primate prefrontal cortex and hippocampus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1"/>
            <a:endParaRPr lang="en-US" dirty="0"/>
          </a:p>
          <a:p>
            <a:r>
              <a:rPr lang="en-US" dirty="0"/>
              <a:t>Little work has focused on:</a:t>
            </a:r>
          </a:p>
          <a:p>
            <a:pPr lvl="1"/>
            <a:r>
              <a:rPr lang="en-US" dirty="0"/>
              <a:t>Geometric format of compositional codes in humans and their importance</a:t>
            </a:r>
          </a:p>
          <a:p>
            <a:pPr lvl="1"/>
            <a:endParaRPr lang="en-US" dirty="0"/>
          </a:p>
          <a:p>
            <a:r>
              <a:rPr lang="en-US" dirty="0"/>
              <a:t>Our objective: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characterize the geometric format of compositional codes in humans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their utility for compositional generalization in ANNs</a:t>
            </a:r>
          </a:p>
        </p:txBody>
      </p:sp>
    </p:spTree>
    <p:extLst>
      <p:ext uri="{BB962C8B-B14F-4D97-AF65-F5344CB8AC3E}">
        <p14:creationId xmlns:p14="http://schemas.microsoft.com/office/powerpoint/2010/main" val="367602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8C39E-6D43-1046-BD24-32A29BAB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ANNs exhibit compositional </a:t>
            </a:r>
            <a:r>
              <a:rPr lang="en-US" sz="4000" i="1" dirty="0"/>
              <a:t>behavior</a:t>
            </a:r>
            <a:r>
              <a:rPr lang="en-US" sz="4000" dirty="0"/>
              <a:t> when trained in a compositional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C1E6-4934-1E4A-905C-78F17DBDD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Next: ANN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55690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as a function of # tasks trained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3964760" y="575893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Higher parallelism -&gt; higher the abstraction</a:t>
            </a:r>
          </a:p>
          <a:p>
            <a:pPr algn="ctr"/>
            <a:r>
              <a:rPr lang="en-US" b="1" i="1" dirty="0"/>
              <a:t>Pretraining boosts parallelism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2C20-BEA4-7A43-9D1B-3B3BEEC3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1" y="1299862"/>
            <a:ext cx="597137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by rule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2898914" y="5767918"/>
            <a:ext cx="743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Domain specific abstraction in ANNs (with compositional training)</a:t>
            </a:r>
          </a:p>
          <a:p>
            <a:pPr algn="ctr"/>
            <a:r>
              <a:rPr lang="en-US" b="1" i="1" dirty="0"/>
              <a:t>mimics abstraction in the brain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87EA8-EFCC-E543-BBD3-BA1ED32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552414"/>
            <a:ext cx="5428525" cy="3871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2976B-8465-9048-9145-5798C03507F5}"/>
              </a:ext>
            </a:extLst>
          </p:cNvPr>
          <p:cNvSpPr txBox="1"/>
          <p:nvPr/>
        </p:nvSpPr>
        <p:spPr>
          <a:xfrm>
            <a:off x="2934930" y="2903219"/>
            <a:ext cx="1666567" cy="58477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Gray distribution is the “null”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56BA7-EBBB-C64E-93D2-669042C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49" y="1787663"/>
            <a:ext cx="4807107" cy="340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8F906-8B7F-BB4F-AA3C-7D9DC7F38A31}"/>
              </a:ext>
            </a:extLst>
          </p:cNvPr>
          <p:cNvSpPr txBox="1"/>
          <p:nvPr/>
        </p:nvSpPr>
        <p:spPr>
          <a:xfrm>
            <a:off x="7765138" y="120806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PS from empirical brain data</a:t>
            </a:r>
          </a:p>
        </p:txBody>
      </p:sp>
    </p:spTree>
    <p:extLst>
      <p:ext uri="{BB962C8B-B14F-4D97-AF65-F5344CB8AC3E}">
        <p14:creationId xmlns:p14="http://schemas.microsoft.com/office/powerpoint/2010/main" val="1923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5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Pretraining of networks also results in reduced dimensionality, another form of abstraction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923E8-564D-A544-87A7-FA616670D4EF}"/>
              </a:ext>
            </a:extLst>
          </p:cNvPr>
          <p:cNvSpPr txBox="1"/>
          <p:nvPr/>
        </p:nvSpPr>
        <p:spPr>
          <a:xfrm>
            <a:off x="4395019" y="140109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in the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E2F-AAFC-7A47-8B30-D0B3E3BC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EB2E-E253-F34E-A74A-13624A405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008"/>
            <a:ext cx="10515600" cy="50796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Humans exhibit compositionality in task performance between familiar and novel task types</a:t>
            </a:r>
          </a:p>
          <a:p>
            <a:endParaRPr lang="en-US" dirty="0"/>
          </a:p>
          <a:p>
            <a:r>
              <a:rPr lang="en-US" dirty="0"/>
              <a:t>Humans exhibit compositional brain representations as exhibited by parallelism scores across rule types</a:t>
            </a:r>
          </a:p>
          <a:p>
            <a:endParaRPr lang="en-US" dirty="0"/>
          </a:p>
          <a:p>
            <a:r>
              <a:rPr lang="en-US" dirty="0"/>
              <a:t>ANNs can exhibit compositionality, if pretrained with useful compositional primitives</a:t>
            </a:r>
          </a:p>
          <a:p>
            <a:pPr lvl="1"/>
            <a:r>
              <a:rPr lang="en-US" dirty="0"/>
              <a:t>This affords generalizability as evidenced by zero-shot learning</a:t>
            </a:r>
          </a:p>
          <a:p>
            <a:pPr lvl="1"/>
            <a:endParaRPr lang="en-US" dirty="0"/>
          </a:p>
          <a:p>
            <a:r>
              <a:rPr lang="en-US" dirty="0"/>
              <a:t>Abstract and efficient representations may underlie the ability to generalize in both humans and ANNs</a:t>
            </a:r>
          </a:p>
        </p:txBody>
      </p:sp>
    </p:spTree>
    <p:extLst>
      <p:ext uri="{BB962C8B-B14F-4D97-AF65-F5344CB8AC3E}">
        <p14:creationId xmlns:p14="http://schemas.microsoft.com/office/powerpoint/2010/main" val="2005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B5D9-40FC-CC47-9A31-55510195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AI (yet 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ADA4-E053-CC42-AFB6-C9AB592B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03"/>
            <a:ext cx="10515600" cy="4834859"/>
          </a:xfrm>
        </p:spPr>
        <p:txBody>
          <a:bodyPr/>
          <a:lstStyle/>
          <a:p>
            <a:r>
              <a:rPr lang="en-US" dirty="0"/>
              <a:t>Can we regularize task performance using different measures of abstraction?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Maximize parallelism in hidden units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Minimize dimensionality in hidden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1"/>
            <a:ext cx="10515600" cy="536841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humans represent task information abstractly?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compositional and abstract representations?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Compositional behaviors benefit from abstract and generalizable representations in both humans and ANNs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the geometric format (degree of abstractedness) in human fMRI data during a compositional task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whether or not these ‘abstract formats’ emerge when an ANN is forced to learn compositionally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(and illustrate) the computational benefits of these abstract representations in models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9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DCD4-2B9E-414F-A275-2EA28084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45B5-71BE-764F-BC94-52D52379C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4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4" y="1367134"/>
            <a:ext cx="6438773" cy="52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7418439" y="1961536"/>
            <a:ext cx="4397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performance of all 64 unique tasks (1</a:t>
            </a:r>
            <a:r>
              <a:rPr lang="en-US" baseline="30000" dirty="0"/>
              <a:t>st</a:t>
            </a:r>
            <a:r>
              <a:rPr lang="en-US" dirty="0"/>
              <a:t> trial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tasks had highest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with more overlapping rules with practiced task had marginally higher task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Performance reflects likely compositional reasoning in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424808" y="4678618"/>
            <a:ext cx="11390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rule, we track the performance of new tasks that include previously viewed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increases as a function of task rule viewings (despite being used in a new context), suggesting compositional learning and re-use of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164F06-D220-C841-9092-F5A04972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b="1" u="sng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0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48329</TotalTime>
  <Words>2628</Words>
  <Application>Microsoft Macintosh PowerPoint</Application>
  <PresentationFormat>Widescreen</PresentationFormat>
  <Paragraphs>450</Paragraphs>
  <Slides>81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Wingdings</vt:lpstr>
      <vt:lpstr>Office Theme</vt:lpstr>
      <vt:lpstr>The role of abstraction in compositionality in human and artificial neural networks</vt:lpstr>
      <vt:lpstr>What internal representations are useful for compositional generalization?</vt:lpstr>
      <vt:lpstr>How are compositional representations in the human brain formatted?</vt:lpstr>
      <vt:lpstr>Main questions</vt:lpstr>
      <vt:lpstr>General outline of results</vt:lpstr>
      <vt:lpstr>Task – Concrete Permuted Rule Operations (C-PRO)</vt:lpstr>
      <vt:lpstr>Evidence for compositionality in human behavior</vt:lpstr>
      <vt:lpstr>Evidence for compositionality in human behavior</vt:lpstr>
      <vt:lpstr>General outline of results</vt:lpstr>
      <vt:lpstr>How do we measure abstraction and compositionality in neural data? </vt:lpstr>
      <vt:lpstr>Measure abstractedness using parallelism score</vt:lpstr>
      <vt:lpstr>Logic rule CCGP – statistical significance assessed using alpha=0.05 on shuffled data</vt:lpstr>
      <vt:lpstr>Sensory rule CCGP – statistical significance assessed using alpha=0.05 on shuffled data</vt:lpstr>
      <vt:lpstr>Motor rule decoding – statistical significance assessed using alpha&lt;0.05 on shuffled data</vt:lpstr>
      <vt:lpstr>Logic rule parallelism – statistical significance assessed using alpha=0.05 on shuffled data</vt:lpstr>
      <vt:lpstr>Reference of what functional networks organization in the human brain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How about the overall degree of parallelism per rule domain?</vt:lpstr>
      <vt:lpstr>General outline of results</vt:lpstr>
      <vt:lpstr>Model architecture – simple feedforward network</vt:lpstr>
      <vt:lpstr>Analysis 1 – Force an ANN to learn compositionally through training on primitive tasks</vt:lpstr>
      <vt:lpstr>Analysis 1 – ANN pretraining approach</vt:lpstr>
      <vt:lpstr>Accuracy significantly improves with pretraining on primitive tasks</vt:lpstr>
      <vt:lpstr>Networks without pretraining cannot generalize and learn new tasks</vt:lpstr>
      <vt:lpstr>ANN equivalent of by-rule analysis – Adam x pretraining</vt:lpstr>
      <vt:lpstr>Why are ANNs biased towards affirmative (BOTH &amp; EITHER) rules, rather than negative rules?</vt:lpstr>
      <vt:lpstr>Training on negations only</vt:lpstr>
      <vt:lpstr>Training on negations and affirmative tasks equally</vt:lpstr>
      <vt:lpstr>ANNs exhibit compositional behavior when trained in a compositional way</vt:lpstr>
      <vt:lpstr>Parallelism as a function of # tasks trained</vt:lpstr>
      <vt:lpstr>Parallelism by rule type</vt:lpstr>
      <vt:lpstr>Do pretrained, compositional ANNs have more efficient (lower dimensional) representations?</vt:lpstr>
      <vt:lpstr>Pretraining of networks also results in reduced dimensionality, another form of abstraction</vt:lpstr>
      <vt:lpstr>Summary of results</vt:lpstr>
      <vt:lpstr>Applications to AI (yet to be done)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Evaluating task performance by specific rules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Parallelism results</vt:lpstr>
      <vt:lpstr>PowerPoint Presentation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87</cp:revision>
  <dcterms:created xsi:type="dcterms:W3CDTF">2020-09-24T22:25:23Z</dcterms:created>
  <dcterms:modified xsi:type="dcterms:W3CDTF">2020-11-06T15:39:50Z</dcterms:modified>
</cp:coreProperties>
</file>